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8" r:id="rId3"/>
    <p:sldId id="259" r:id="rId4"/>
    <p:sldId id="260" r:id="rId5"/>
    <p:sldId id="261" r:id="rId6"/>
    <p:sldId id="262" r:id="rId7"/>
    <p:sldId id="294" r:id="rId8"/>
    <p:sldId id="264" r:id="rId9"/>
    <p:sldId id="265" r:id="rId10"/>
    <p:sldId id="266" r:id="rId11"/>
    <p:sldId id="267" r:id="rId12"/>
    <p:sldId id="269" r:id="rId13"/>
    <p:sldId id="295" r:id="rId14"/>
    <p:sldId id="296" r:id="rId15"/>
    <p:sldId id="272" r:id="rId16"/>
    <p:sldId id="273" r:id="rId17"/>
    <p:sldId id="274" r:id="rId18"/>
    <p:sldId id="275" r:id="rId19"/>
    <p:sldId id="277" r:id="rId20"/>
    <p:sldId id="278" r:id="rId21"/>
    <p:sldId id="281" r:id="rId22"/>
    <p:sldId id="283" r:id="rId23"/>
    <p:sldId id="284" r:id="rId24"/>
    <p:sldId id="285" r:id="rId25"/>
    <p:sldId id="288" r:id="rId26"/>
    <p:sldId id="297" r:id="rId27"/>
    <p:sldId id="290" r:id="rId28"/>
    <p:sldId id="292" r:id="rId29"/>
    <p:sldId id="298" r:id="rId30"/>
    <p:sldId id="300" r:id="rId31"/>
    <p:sldId id="293" r:id="rId32"/>
    <p:sldId id="302" r:id="rId33"/>
  </p:sldIdLst>
  <p:sldSz cx="14630400" cy="8229600"/>
  <p:notesSz cx="8229600" cy="14630400"/>
  <p:embeddedFontLst>
    <p:embeddedFont>
      <p:font typeface="Nunito Semi Bold" panose="020B0604020202020204" charset="0"/>
      <p:regular r:id="rId35"/>
    </p:embeddedFont>
    <p:embeddedFont>
      <p:font typeface="PT Sans" panose="020B0503020203020204" pitchFamily="34" charset="0"/>
      <p:regular r:id="rId36"/>
      <p:bold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6187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2366" y="654010"/>
            <a:ext cx="5596176" cy="699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011042" y="3051568"/>
            <a:ext cx="6192679" cy="2797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Enhanced Risk Management Steps for Building a New Student Management System</a:t>
            </a:r>
            <a:endParaRPr lang="en-US" sz="4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2975" y="1977747"/>
            <a:ext cx="5333524" cy="533352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37705"/>
            <a:ext cx="853082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POWERED ENHANCEMENTS 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00695"/>
            <a:ext cx="3953113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AskYourPDF Workflow :- 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3481983"/>
            <a:ext cx="11011495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We uploaded the detailed Risk Management Plan generated by Claude.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837724" y="4263271"/>
            <a:ext cx="4507944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Then, we asked AskYourPDF: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837724" y="5044559"/>
            <a:ext cx="11526441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"Extract all risks mentioned in this document and group them by category."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837724" y="5825847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a real project, we would upload stakeholder meeting transcripts or requirement documents to AskYourPDF and use it to generate risk lists directly from what users or clients are saying.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1055" y="646033"/>
            <a:ext cx="6344960" cy="44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Chatgpt &amp; AskyourPDF gave us?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t="17490"/>
          <a:stretch/>
        </p:blipFill>
        <p:spPr>
          <a:xfrm>
            <a:off x="421661" y="1482166"/>
            <a:ext cx="6480926" cy="300780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237440" y="1460421"/>
            <a:ext cx="8579406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rcRect t="16472"/>
          <a:stretch/>
        </p:blipFill>
        <p:spPr>
          <a:xfrm>
            <a:off x="7315200" y="1460421"/>
            <a:ext cx="6401813" cy="3007805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rcRect t="17359"/>
          <a:stretch/>
        </p:blipFill>
        <p:spPr>
          <a:xfrm>
            <a:off x="421661" y="4974347"/>
            <a:ext cx="6480926" cy="301262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103852" y="4839653"/>
            <a:ext cx="8712994" cy="243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5920" y="4961632"/>
            <a:ext cx="6480926" cy="302419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35343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TRADITIONAL APPROACH FOR QUALITATIVE RISK ANALYSIS 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722126"/>
            <a:ext cx="12954952" cy="4672132"/>
          </a:xfrm>
          <a:prstGeom prst="roundRect">
            <a:avLst>
              <a:gd name="adj" fmla="val 768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45344" y="2729746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84659" y="288095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Elements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58326" y="288095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Details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3415189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084659" y="3566398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Inputs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558326" y="3566398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Register, Risk Management Plan, Project Documents (Stakeholder Register, Assumption Log), EEFs, OPAs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483656"/>
            <a:ext cx="12939713" cy="22175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84659" y="463486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Tools &amp; Techniques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4634865"/>
            <a:ext cx="5987415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Expert Judgment, Data Gathering (Interviews), Data Analysis (Risk Probability and Impact Assessment, Risk Categorization), Risk Data Quality Assessment, Interpersonal and Team Skills, Risk Categorization, Probability and Impact Matrix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6701195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084659" y="6852404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Outputs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8326" y="6852404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Project Documents Updates (Risk Register, Risk Repor</a:t>
            </a:r>
            <a:endParaRPr lang="en-US" sz="18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81407"/>
            <a:ext cx="5447586" cy="457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POWERED ENHANCEMENTS</a:t>
            </a:r>
            <a:endParaRPr lang="en-US" sz="2850" dirty="0"/>
          </a:p>
        </p:txBody>
      </p:sp>
      <p:sp>
        <p:nvSpPr>
          <p:cNvPr id="3" name="Shape 1"/>
          <p:cNvSpPr/>
          <p:nvPr/>
        </p:nvSpPr>
        <p:spPr>
          <a:xfrm>
            <a:off x="837724" y="1550075"/>
            <a:ext cx="12954952" cy="4604385"/>
          </a:xfrm>
          <a:prstGeom prst="roundRect">
            <a:avLst>
              <a:gd name="adj" fmla="val 506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45344" y="1557695"/>
            <a:ext cx="12939713" cy="45089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00839" y="1658660"/>
            <a:ext cx="2920127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4239578" y="1658660"/>
            <a:ext cx="2916317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Role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7474506" y="1658660"/>
            <a:ext cx="2916317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What It Does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10709434" y="1658660"/>
            <a:ext cx="2920127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Prompt Used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845344" y="2008584"/>
            <a:ext cx="12939713" cy="194464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000839" y="2109549"/>
            <a:ext cx="2920127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Power BI + Copilot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239578" y="2109549"/>
            <a:ext cx="2916317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Dashboarding Assistant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7474506" y="2109549"/>
            <a:ext cx="2916317" cy="497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Visualizes and ranks risks using AI on historical project data and trends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709434" y="2109549"/>
            <a:ext cx="2920127" cy="1742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"You are a data analyst for a Student Management System project. Create a Power BI dashboard description to rank risks like server overload, FERPA compliance, and scope creep by probability and impact. Include a probability-impact matrix and risk trend visualization."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845344" y="3953232"/>
            <a:ext cx="12939713" cy="21936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5" name="Text 13"/>
          <p:cNvSpPr/>
          <p:nvPr/>
        </p:nvSpPr>
        <p:spPr>
          <a:xfrm>
            <a:off x="1000839" y="4054197"/>
            <a:ext cx="2920127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PT Sans" pitchFamily="34" charset="0"/>
              </a:rPr>
              <a:t>Grok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239578" y="4054197"/>
            <a:ext cx="2916317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Scoring Engine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7474506" y="4054197"/>
            <a:ext cx="2916317" cy="746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Classifies and auto-scores risks by probability and impact based on labeled text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10709434" y="4054197"/>
            <a:ext cx="2920127" cy="1991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"You are a risk analyst for a Student Management System project. Analyze risk descriptions (e.g., 'server overload during exam week,' 'FERPA non-compliance,' 'scope creep') and assign probability (Low/Medium/High) and impact (Low/Medium/High) scores. Output a categorized risk list."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837724" y="6387822"/>
            <a:ext cx="2196584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Workflow:</a:t>
            </a:r>
            <a:endParaRPr lang="en-US" sz="1700" dirty="0"/>
          </a:p>
        </p:txBody>
      </p:sp>
      <p:sp>
        <p:nvSpPr>
          <p:cNvPr id="20" name="Text 18"/>
          <p:cNvSpPr/>
          <p:nvPr/>
        </p:nvSpPr>
        <p:spPr>
          <a:xfrm>
            <a:off x="837724" y="6895743"/>
            <a:ext cx="12954952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Power BI + Copilot:</a:t>
            </a: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Generates a dashboard with a probability-impact matrix and risk trends for the SMS project.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837724" y="7199114"/>
            <a:ext cx="12954952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Grok:</a:t>
            </a: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Processes risk descriptions to assign qualitative scores, updating the risk register.</a:t>
            </a:r>
            <a:endParaRPr lang="en-US" sz="12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6775EBC-4E40-1836-D458-121AB3A6F54D}"/>
              </a:ext>
            </a:extLst>
          </p:cNvPr>
          <p:cNvSpPr/>
          <p:nvPr/>
        </p:nvSpPr>
        <p:spPr>
          <a:xfrm>
            <a:off x="821055" y="646033"/>
            <a:ext cx="6344960" cy="44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Copilot &amp; Grok gave us?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7A5820-8646-CBCC-8696-08DD54F0A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589" y="5624361"/>
            <a:ext cx="5612248" cy="17236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72C98E-509E-FDC1-EAEE-C94A89BE8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93" y="1928649"/>
            <a:ext cx="6244120" cy="29877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7E32FD-8A1B-D23E-569F-9BF6C5D33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903162"/>
            <a:ext cx="6487828" cy="301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807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19714"/>
            <a:ext cx="923925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TRADITIONAL APPROACH FOR </a:t>
            </a:r>
            <a:r>
              <a:rPr lang="en-US" sz="26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Quantitative Risk Analysis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837724" y="2420779"/>
            <a:ext cx="12954952" cy="4289108"/>
          </a:xfrm>
          <a:prstGeom prst="roundRect">
            <a:avLst>
              <a:gd name="adj" fmla="val 837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45344" y="2428399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84659" y="2579608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Element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58326" y="2579608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Details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3113842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084659" y="3265051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Inputs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558326" y="3265051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Register, Risk Management Plan, Cost Baseline, Schedule Baseline, EEFs, OPAs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182308"/>
            <a:ext cx="12939713" cy="14514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84659" y="4333518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Tools &amp; Techniques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4333518"/>
            <a:ext cx="598741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Expert Judgment, Data Analysis (Simulation, Sensitivity Analysis, Decision Tree Analysis), Representation of Uncertainty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5633799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084659" y="578500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Outputs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8326" y="5785009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Project Documents Updates (Risk Report, Probabilistic Analysis of the Project)</a:t>
            </a:r>
            <a:endParaRPr lang="en-US" sz="18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6868" y="516017"/>
            <a:ext cx="6687622" cy="551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POWERED ENHANCEMENTS 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656868" y="1443276"/>
            <a:ext cx="13316664" cy="2777252"/>
          </a:xfrm>
          <a:prstGeom prst="roundRect">
            <a:avLst>
              <a:gd name="adj" fmla="val 1013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64488" y="1450896"/>
            <a:ext cx="13301424" cy="54042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852368" y="1571030"/>
            <a:ext cx="294620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4181475" y="1571030"/>
            <a:ext cx="294239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Role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506772" y="1571030"/>
            <a:ext cx="294239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What It Does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10832068" y="1571030"/>
            <a:ext cx="294620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664488" y="1991320"/>
            <a:ext cx="13301424" cy="11407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852368" y="2111454"/>
            <a:ext cx="2946202" cy="600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Monte Carlo Simulation with Python + ChatGPT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4181475" y="2111454"/>
            <a:ext cx="294239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Probabilistic Risk Modeler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06772" y="2111454"/>
            <a:ext cx="2942392" cy="900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Generates probabilistic cost and schedule outcomes using Monte Carlo simulations for SMS risks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10832068" y="2111454"/>
            <a:ext cx="294620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14" name="Shape 12"/>
          <p:cNvSpPr/>
          <p:nvPr/>
        </p:nvSpPr>
        <p:spPr>
          <a:xfrm>
            <a:off x="664488" y="3132058"/>
            <a:ext cx="13301424" cy="54042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852368" y="3252192"/>
            <a:ext cx="294620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4181475" y="3252192"/>
            <a:ext cx="294239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7506772" y="3252192"/>
            <a:ext cx="294239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10832068" y="3252192"/>
            <a:ext cx="294620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664488" y="3672483"/>
            <a:ext cx="13301424" cy="54042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852368" y="3792617"/>
            <a:ext cx="294620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4181475" y="3792617"/>
            <a:ext cx="294239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22" name="Text 20"/>
          <p:cNvSpPr/>
          <p:nvPr/>
        </p:nvSpPr>
        <p:spPr>
          <a:xfrm>
            <a:off x="7506772" y="3792617"/>
            <a:ext cx="294239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10832068" y="3792617"/>
            <a:ext cx="2946202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24" name="Text 22"/>
          <p:cNvSpPr/>
          <p:nvPr/>
        </p:nvSpPr>
        <p:spPr>
          <a:xfrm>
            <a:off x="656868" y="4501991"/>
            <a:ext cx="13316664" cy="165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Prompt Used :- "You are a data scientist specializing in project risk management. Write a Python script using NumPy to run a Monte Carlo simulation for a 6-month Student Management System project. Assume risks like server downtime (10-20% probability, 2-5 day delay), data migration failure (15% probability, $10k-$20k cost overrun), and scope creep (30% probability, 10-15 day delay). Output probabilistic completion time and cost estimates."</a:t>
            </a:r>
            <a:endParaRPr lang="en-US" sz="2050" dirty="0"/>
          </a:p>
        </p:txBody>
      </p:sp>
      <p:sp>
        <p:nvSpPr>
          <p:cNvPr id="25" name="Text 23"/>
          <p:cNvSpPr/>
          <p:nvPr/>
        </p:nvSpPr>
        <p:spPr>
          <a:xfrm>
            <a:off x="656868" y="6439019"/>
            <a:ext cx="2649498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Work Flow :-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656868" y="7051596"/>
            <a:ext cx="13316664" cy="662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ChatGPT</a:t>
            </a: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: Generates a Python script for Monte Carlo simulation, incorporating risk probabilities and impacts specific to the SMS project.</a:t>
            </a:r>
            <a:endParaRPr lang="en-US" sz="20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467" y="540187"/>
            <a:ext cx="6999684" cy="577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POWERED ENHANCEMENTS 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687467" y="1510665"/>
            <a:ext cx="13255466" cy="3218498"/>
          </a:xfrm>
          <a:prstGeom prst="roundRect">
            <a:avLst>
              <a:gd name="adj" fmla="val 915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95087" y="1518285"/>
            <a:ext cx="13240226" cy="5650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891421" y="1643658"/>
            <a:ext cx="291357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4205288" y="1643658"/>
            <a:ext cx="290976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Role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7515344" y="1643658"/>
            <a:ext cx="290976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What It Does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10825401" y="1643658"/>
            <a:ext cx="291357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695087" y="2083356"/>
            <a:ext cx="13240226" cy="150804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891421" y="2208728"/>
            <a:ext cx="291357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</a:rPr>
              <a:t>Gemini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4205288" y="2208728"/>
            <a:ext cx="290976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Sensitivity Analysis Assistant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7515344" y="2208728"/>
            <a:ext cx="2909768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Identifies which risks (e.g., FERPA compliance, server load) have the highest impact on project cost/schedule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10825401" y="2208728"/>
            <a:ext cx="291357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14" name="Shape 12"/>
          <p:cNvSpPr/>
          <p:nvPr/>
        </p:nvSpPr>
        <p:spPr>
          <a:xfrm>
            <a:off x="695087" y="3591401"/>
            <a:ext cx="13240226" cy="5650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891421" y="3716774"/>
            <a:ext cx="291357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4205288" y="3716774"/>
            <a:ext cx="290976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7515344" y="3716774"/>
            <a:ext cx="290976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10825401" y="3716774"/>
            <a:ext cx="291357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19" name="Shape 17"/>
          <p:cNvSpPr/>
          <p:nvPr/>
        </p:nvSpPr>
        <p:spPr>
          <a:xfrm>
            <a:off x="695087" y="4156472"/>
            <a:ext cx="13240226" cy="56507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891421" y="4281845"/>
            <a:ext cx="291357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4205288" y="4281845"/>
            <a:ext cx="290976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7515344" y="4281845"/>
            <a:ext cx="290976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10825401" y="4281845"/>
            <a:ext cx="291357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687467" y="5023723"/>
            <a:ext cx="13255466" cy="10397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Prompt Used :- Analyze the sensitivity of a Student Management System project to the following risks: server overload during exam week, FERPA compliance issues, and scope creep. Rank them by impact on a 6-month timeline and $200k budget. Provide a tornado diagram description.</a:t>
            </a:r>
            <a:endParaRPr lang="en-US" sz="2150" dirty="0"/>
          </a:p>
        </p:txBody>
      </p:sp>
      <p:sp>
        <p:nvSpPr>
          <p:cNvPr id="25" name="Text 23"/>
          <p:cNvSpPr/>
          <p:nvPr/>
        </p:nvSpPr>
        <p:spPr>
          <a:xfrm>
            <a:off x="687467" y="6358057"/>
            <a:ext cx="2773204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Workflow :- 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687467" y="6999208"/>
            <a:ext cx="13255466" cy="693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Gemini</a:t>
            </a: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: Processes risk data to produce a sensitivity analysis, highlighting critical risks via a tornado diagram.</a:t>
            </a:r>
            <a:endParaRPr lang="en-US" sz="21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92322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0C684304-040B-CE0D-743D-7A5C1699EE27}"/>
              </a:ext>
            </a:extLst>
          </p:cNvPr>
          <p:cNvSpPr/>
          <p:nvPr/>
        </p:nvSpPr>
        <p:spPr>
          <a:xfrm>
            <a:off x="821055" y="646033"/>
            <a:ext cx="6344960" cy="44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Chatgpt &amp; Gemini gave us?</a:t>
            </a: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E29117-41BF-E58D-FB38-8227335C7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650" y="1825810"/>
            <a:ext cx="5888006" cy="2970848"/>
          </a:xfrm>
          <a:prstGeom prst="rect">
            <a:avLst/>
          </a:prstGeom>
        </p:spPr>
      </p:pic>
      <p:pic>
        <p:nvPicPr>
          <p:cNvPr id="7170" name="Picture 2" descr="Output image">
            <a:extLst>
              <a:ext uri="{FF2B5EF4-FFF2-40B4-BE49-F238E27FC236}">
                <a16:creationId xmlns:a16="http://schemas.microsoft.com/office/drawing/2014/main" id="{DCEE620C-F67F-DA14-A1A2-DCA82C555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368" y="1766409"/>
            <a:ext cx="5442769" cy="3030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Output image">
            <a:extLst>
              <a:ext uri="{FF2B5EF4-FFF2-40B4-BE49-F238E27FC236}">
                <a16:creationId xmlns:a16="http://schemas.microsoft.com/office/drawing/2014/main" id="{9A41A9D9-38C0-07E4-B93E-AFF6C7AA2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41" y="5602772"/>
            <a:ext cx="11884223" cy="1925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19714"/>
            <a:ext cx="8131612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TRADITIONAL APPROACH FOR Plan Risk Response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837724" y="2420779"/>
            <a:ext cx="12954952" cy="4289108"/>
          </a:xfrm>
          <a:prstGeom prst="roundRect">
            <a:avLst>
              <a:gd name="adj" fmla="val 837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45344" y="2428399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84659" y="2579608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Element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58326" y="2579608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Details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3113842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084659" y="3265051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Inputs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558326" y="3265051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Register, Risk Management Plan, Project Management Plan, EEFs, OPAs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182308"/>
            <a:ext cx="12939713" cy="14514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84659" y="4333518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Tools &amp; Techniques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4333518"/>
            <a:ext cx="598741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Expert Judgment, Strategies for Threats (Avoid, Transfer, Mitigate, Accept), Strategies for Opportunities, Contingent Response Strategies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5633799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084659" y="578500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Outputs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8326" y="5785009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Project Management Plan Updates, Project Documents Updates (Risk Register, Risk Report)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81296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is Risk Management in Project Management?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57997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management identifies, assesses, and controls threats to project success.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helps teams minimize negative impacts on timelines, costs, and quality.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565046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Proactive risk management ensures informed decision-making throughout the project lifecycle.</a:t>
            </a:r>
            <a:endParaRPr lang="en-US" sz="18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3884" y="618411"/>
            <a:ext cx="6047423" cy="499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POWERED ENHANCEMENTS 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593884" y="1456849"/>
            <a:ext cx="13442633" cy="4743688"/>
          </a:xfrm>
          <a:prstGeom prst="roundRect">
            <a:avLst>
              <a:gd name="adj" fmla="val 536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01504" y="1464469"/>
            <a:ext cx="13427393" cy="4902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71168" y="1573887"/>
            <a:ext cx="301371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4131826" y="1573887"/>
            <a:ext cx="300990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Role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488674" y="1573887"/>
            <a:ext cx="300990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What It Does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0845522" y="1573887"/>
            <a:ext cx="301371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Prompt Used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601504" y="1954768"/>
            <a:ext cx="13427393" cy="26619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771168" y="2064187"/>
            <a:ext cx="301371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Claude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4131826" y="2064187"/>
            <a:ext cx="300990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Response Strategist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7488674" y="2064187"/>
            <a:ext cx="3009900" cy="81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Suggests tailored response strategies for SMS risks, including mitigation and contingency plans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10845522" y="2064187"/>
            <a:ext cx="3013710" cy="244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"You are a project risk manager for a Student Management System project. For risks like server overload, FERPA non-compliance, and scope creep, propose specific response strategies (Avoid, Mitigate, Transfer, Accept). Include one contingency plan per risk. Project duration: 6 months, handled by university IT."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601504" y="4616768"/>
            <a:ext cx="13427393" cy="157614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771168" y="4726186"/>
            <a:ext cx="301371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GitHub Copilot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4131826" y="4726186"/>
            <a:ext cx="300990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Response Plan Drafter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488674" y="4726186"/>
            <a:ext cx="3009900" cy="81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Assists in drafting detailed mitigation plans, including resource allocation and timelines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10845522" y="4726186"/>
            <a:ext cx="3013710" cy="1357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"Write a mitigation plan in Markdown for addressing server overload risk in a Student Management System project. Include actions, responsible roles, and a timeline for implementation."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593884" y="6454973"/>
            <a:ext cx="2395776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Workflow</a:t>
            </a:r>
            <a:r>
              <a:rPr lang="en-US" sz="1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: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593884" y="7008852"/>
            <a:ext cx="1344263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Claude</a:t>
            </a: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Generates a comprehensive list of response strategies, covering threats and opportunities for SMS risks.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593884" y="7339608"/>
            <a:ext cx="1344263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GitHub Copilot</a:t>
            </a: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Produces detailed mitigation plans in a structured format, ready for inclusion in the project management plan.</a:t>
            </a:r>
            <a:endParaRPr lang="en-US" sz="13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0529" y="330398"/>
            <a:ext cx="2827258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F5701C-8327-B982-2605-CD8F2A68CF46}"/>
              </a:ext>
            </a:extLst>
          </p:cNvPr>
          <p:cNvSpPr txBox="1"/>
          <p:nvPr/>
        </p:nvSpPr>
        <p:spPr>
          <a:xfrm>
            <a:off x="641130" y="671281"/>
            <a:ext cx="8555421" cy="567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Claude &amp; </a:t>
            </a:r>
            <a:r>
              <a:rPr lang="en-US" sz="3600" dirty="0" err="1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Github</a:t>
            </a: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Copilot gave us?</a:t>
            </a:r>
            <a:endParaRPr lang="en-US" sz="3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41A3BD-4BCE-A231-762B-2A1472435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65" y="2313939"/>
            <a:ext cx="5517931" cy="4145080"/>
          </a:xfrm>
          <a:prstGeom prst="rect">
            <a:avLst/>
          </a:prstGeom>
        </p:spPr>
      </p:pic>
      <p:pic>
        <p:nvPicPr>
          <p:cNvPr id="5122" name="Picture 2" descr="Output image">
            <a:extLst>
              <a:ext uri="{FF2B5EF4-FFF2-40B4-BE49-F238E27FC236}">
                <a16:creationId xmlns:a16="http://schemas.microsoft.com/office/drawing/2014/main" id="{65ABD013-2730-73D5-3EB4-53A5FA5194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26" b="25415"/>
          <a:stretch/>
        </p:blipFill>
        <p:spPr bwMode="auto">
          <a:xfrm>
            <a:off x="6126745" y="3142049"/>
            <a:ext cx="8034301" cy="237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18367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Implement Risk Responses - Traditional Approach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105150"/>
            <a:ext cx="12954952" cy="3906083"/>
          </a:xfrm>
          <a:prstGeom prst="roundRect">
            <a:avLst>
              <a:gd name="adj" fmla="val 919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45344" y="3112770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84659" y="326397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Elements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58326" y="326397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Details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3798213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084659" y="394942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Inputs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558326" y="3949422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Register, Risk Management Plan, Lessons Learned Register, EEFs, OPAs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866680"/>
            <a:ext cx="12939713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84659" y="501788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Tools &amp; Techniques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5017889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Expert Judgment, Project Management Information System, Interpersonal and Team Skills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5935147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084659" y="6086356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Outputs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8326" y="6086356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Change Requests, Project Documents Updates (Risk Register, Issue Log)</a:t>
            </a:r>
            <a:endParaRPr lang="en-US" sz="185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3884" y="618411"/>
            <a:ext cx="6047423" cy="499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POWERED ENHANCEMENTS 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593884" y="1456849"/>
            <a:ext cx="13442633" cy="4743688"/>
          </a:xfrm>
          <a:prstGeom prst="roundRect">
            <a:avLst>
              <a:gd name="adj" fmla="val 536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01504" y="1464469"/>
            <a:ext cx="13427393" cy="4902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71168" y="1573887"/>
            <a:ext cx="301371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4131826" y="1573887"/>
            <a:ext cx="300990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Role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488674" y="1573887"/>
            <a:ext cx="300990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What It Does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0845522" y="1573887"/>
            <a:ext cx="301371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Prompt Used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601504" y="1954768"/>
            <a:ext cx="13427393" cy="23905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771168" y="2064187"/>
            <a:ext cx="301371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ChatGPT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4131826" y="2064187"/>
            <a:ext cx="300990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Action Plan Coordinator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7488674" y="2064187"/>
            <a:ext cx="3009900" cy="81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Generates detailed action plans and communication templates for executing risk responses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10845522" y="2064187"/>
            <a:ext cx="3013710" cy="2171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"You are a project coordinator for a new Student Management System project. Create a detailed action plan for implementing a server overload mitigation strategy (cloud server upgrade). Include steps, responsible parties, deadlines, and a stakeholder communication email template."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601504" y="4345305"/>
            <a:ext cx="13427393" cy="184761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771168" y="4454723"/>
            <a:ext cx="301371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Notion AI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4131826" y="4454723"/>
            <a:ext cx="300990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Progress Tracker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488674" y="4454723"/>
            <a:ext cx="300990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Tracks implementation progress and flags delays in risk response actions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10845522" y="4454723"/>
            <a:ext cx="3013710" cy="1628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"Track the progress of a server overload mitigation plan for a Student Management System project. List tasks (e.g., vendor selection, server testing), assign roles, set deadlines, and flag any tasks at risk of delay."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593884" y="6454973"/>
            <a:ext cx="2395776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Workflow :- 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593884" y="7008852"/>
            <a:ext cx="1344263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ChatGPT</a:t>
            </a: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Produces a step-by-step action plan and a professional email template for stakeholder updates.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593884" y="7339608"/>
            <a:ext cx="1344263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Notion AI</a:t>
            </a:r>
            <a:r>
              <a:rPr lang="en-US" sz="13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Organizes tasks in a trackable format, providing automated reminders and delay alerts.</a:t>
            </a:r>
            <a:endParaRPr lang="en-US" sz="13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4779" y="683172"/>
            <a:ext cx="7590021" cy="809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3600" dirty="0">
              <a:solidFill>
                <a:srgbClr val="FFFFFF"/>
              </a:solidFill>
              <a:latin typeface="Nunito Semi Bold" pitchFamily="34" charset="0"/>
              <a:ea typeface="Nunito Semi Bold" pitchFamily="34" charset="-122"/>
              <a:cs typeface="Nunito Semi Bold" pitchFamily="34" charset="-120"/>
            </a:endParaRPr>
          </a:p>
          <a:p>
            <a:pPr marL="0" indent="0" algn="l">
              <a:lnSpc>
                <a:spcPts val="275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Chatgpt  &amp; Notion AI gave us</a:t>
            </a:r>
            <a:endParaRPr lang="en-US" sz="3600" dirty="0"/>
          </a:p>
        </p:txBody>
      </p:sp>
      <p:pic>
        <p:nvPicPr>
          <p:cNvPr id="4098" name="Picture 2" descr="Output image">
            <a:extLst>
              <a:ext uri="{FF2B5EF4-FFF2-40B4-BE49-F238E27FC236}">
                <a16:creationId xmlns:a16="http://schemas.microsoft.com/office/drawing/2014/main" id="{511347C1-345C-A735-1FA6-3518BC424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91" y="1758158"/>
            <a:ext cx="5928138" cy="2913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334129-62C3-CAF5-40B0-0F8CA1E5EA4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289" t="16603"/>
          <a:stretch/>
        </p:blipFill>
        <p:spPr>
          <a:xfrm>
            <a:off x="7704083" y="1684584"/>
            <a:ext cx="5728138" cy="30989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AC5730-1B99-175E-3F60-3B67FA41332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7114"/>
          <a:stretch/>
        </p:blipFill>
        <p:spPr>
          <a:xfrm>
            <a:off x="334779" y="4940209"/>
            <a:ext cx="6646821" cy="30989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2D2BAD-C11E-D391-307E-246C8FAEB2B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6986"/>
          <a:stretch/>
        </p:blipFill>
        <p:spPr>
          <a:xfrm>
            <a:off x="7648802" y="5007742"/>
            <a:ext cx="6347342" cy="2963917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70315"/>
            <a:ext cx="963751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Monitor Risks - Traditional Approach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753082"/>
            <a:ext cx="12954952" cy="3906083"/>
          </a:xfrm>
          <a:prstGeom prst="roundRect">
            <a:avLst>
              <a:gd name="adj" fmla="val 919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45344" y="2760702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84659" y="291191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Elements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58326" y="291191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Details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3446145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084659" y="3597354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Inputs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558326" y="3597354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Register, Risk Management Plan, Work Performance Data, Work Performance Reports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514612"/>
            <a:ext cx="12939713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84659" y="4665821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Tools &amp; Techniques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4665821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Analysis (Risk Audits, Variance and Trend Analysis), Meetings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5583079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084659" y="5734288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Outputs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8326" y="5734288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Work Performance Information, Change Requests, Project Documents Updates (Risk Register, Risk Report)</a:t>
            </a:r>
            <a:endParaRPr lang="en-US" sz="185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20685"/>
            <a:ext cx="7677864" cy="633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POWERED ENHANCEMENTS </a:t>
            </a:r>
            <a:endParaRPr lang="en-US" sz="3950" dirty="0"/>
          </a:p>
        </p:txBody>
      </p:sp>
      <p:sp>
        <p:nvSpPr>
          <p:cNvPr id="3" name="Shape 1"/>
          <p:cNvSpPr/>
          <p:nvPr/>
        </p:nvSpPr>
        <p:spPr>
          <a:xfrm>
            <a:off x="837724" y="1785104"/>
            <a:ext cx="12954952" cy="4352687"/>
          </a:xfrm>
          <a:prstGeom prst="roundRect">
            <a:avLst>
              <a:gd name="adj" fmla="val 742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45344" y="1792724"/>
            <a:ext cx="12939713" cy="6181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60728" y="1929527"/>
            <a:ext cx="2800350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4299466" y="1929527"/>
            <a:ext cx="2796540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Role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534394" y="1929527"/>
            <a:ext cx="2796540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What It Does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10769322" y="1929527"/>
            <a:ext cx="2800350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Prompt Used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845344" y="2410897"/>
            <a:ext cx="12939713" cy="37192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060728" y="2547699"/>
            <a:ext cx="2800350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Claude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4299466" y="2547699"/>
            <a:ext cx="2796540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Audit Assistant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534394" y="2547699"/>
            <a:ext cx="2796540" cy="1378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Generates risk audit reports and suggests updates to risk register based on project performance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10769322" y="2547699"/>
            <a:ext cx="2800350" cy="3445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"You are a risk auditor for a new Student Management System project. Based on performance data showing a 5-day delay and 10% budget overrun, generate a risk audit report. Identify triggered risks (e.g., scope creep), recommend risk register updates, and suggest corrective actions."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837724" y="6460927"/>
            <a:ext cx="3041452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Workflow:</a:t>
            </a:r>
            <a:endParaRPr lang="en-US" sz="2350" dirty="0"/>
          </a:p>
        </p:txBody>
      </p:sp>
      <p:sp>
        <p:nvSpPr>
          <p:cNvPr id="15" name="Text 13"/>
          <p:cNvSpPr/>
          <p:nvPr/>
        </p:nvSpPr>
        <p:spPr>
          <a:xfrm>
            <a:off x="837724" y="7164229"/>
            <a:ext cx="12954952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Claude:</a:t>
            </a: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Produces a detailed audit report, updating the risk register with triggered risks and new mitigation strategies.</a:t>
            </a:r>
            <a:endParaRPr lang="en-US" sz="16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92322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E32D7AAB-F341-9C1A-1989-72898CB0F9FD}"/>
              </a:ext>
            </a:extLst>
          </p:cNvPr>
          <p:cNvSpPr/>
          <p:nvPr/>
        </p:nvSpPr>
        <p:spPr>
          <a:xfrm>
            <a:off x="334779" y="683172"/>
            <a:ext cx="7590021" cy="809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3600" dirty="0">
              <a:solidFill>
                <a:srgbClr val="FFFFFF"/>
              </a:solidFill>
              <a:latin typeface="Nunito Semi Bold" pitchFamily="34" charset="0"/>
              <a:ea typeface="Nunito Semi Bold" pitchFamily="34" charset="-122"/>
              <a:cs typeface="Nunito Semi Bold" pitchFamily="34" charset="-120"/>
            </a:endParaRPr>
          </a:p>
          <a:p>
            <a:pPr marL="0" indent="0" algn="l">
              <a:lnSpc>
                <a:spcPts val="275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Claude gave us</a:t>
            </a:r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62AA29-3EC3-14C3-7836-D8BE818C15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244" t="40868" r="4023" b="18391"/>
          <a:stretch/>
        </p:blipFill>
        <p:spPr>
          <a:xfrm>
            <a:off x="837724" y="1792481"/>
            <a:ext cx="5304688" cy="29844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EF1C00-792F-9259-818D-1D4931B57E8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4958" t="26182" r="3591" b="8812"/>
          <a:stretch/>
        </p:blipFill>
        <p:spPr>
          <a:xfrm>
            <a:off x="7749160" y="1697887"/>
            <a:ext cx="5197705" cy="29844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AFEC05-0318-DF3F-63F7-0039302C040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4167" t="21589" r="3089" b="31081"/>
          <a:stretch/>
        </p:blipFill>
        <p:spPr>
          <a:xfrm>
            <a:off x="837724" y="5236819"/>
            <a:ext cx="5457973" cy="28169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39AB81-2970-9061-A30E-AECC2516301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4167" t="36782" r="3448" b="20632"/>
          <a:stretch/>
        </p:blipFill>
        <p:spPr>
          <a:xfrm>
            <a:off x="7661067" y="5012987"/>
            <a:ext cx="5373890" cy="3037211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245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458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4628" y="655796"/>
            <a:ext cx="6912769" cy="456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Enhanced Risk Management Workflow</a:t>
            </a:r>
            <a:endParaRPr lang="en-US" sz="2850" dirty="0"/>
          </a:p>
        </p:txBody>
      </p:sp>
      <p:sp>
        <p:nvSpPr>
          <p:cNvPr id="5" name="Shape 2"/>
          <p:cNvSpPr/>
          <p:nvPr/>
        </p:nvSpPr>
        <p:spPr>
          <a:xfrm>
            <a:off x="7303770" y="1344335"/>
            <a:ext cx="22860" cy="6232327"/>
          </a:xfrm>
          <a:prstGeom prst="roundRect">
            <a:avLst>
              <a:gd name="adj" fmla="val 1017216"/>
            </a:avLst>
          </a:prstGeom>
          <a:solidFill>
            <a:srgbClr val="FFFFFF">
              <a:alpha val="2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6698635" y="1507212"/>
            <a:ext cx="465058" cy="22860"/>
          </a:xfrm>
          <a:prstGeom prst="roundRect">
            <a:avLst>
              <a:gd name="adj" fmla="val 1017216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7140833" y="1344335"/>
            <a:ext cx="348734" cy="348734"/>
          </a:xfrm>
          <a:prstGeom prst="roundRect">
            <a:avLst>
              <a:gd name="adj" fmla="val 66680"/>
            </a:avLst>
          </a:prstGeom>
          <a:solidFill>
            <a:srgbClr val="00002E"/>
          </a:solidFill>
          <a:ln w="1524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205722" y="1381899"/>
            <a:ext cx="218837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3994071" y="1397556"/>
            <a:ext cx="2546033" cy="228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1: Plan Risk Management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834628" y="1718548"/>
            <a:ext cx="5705475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 ChatGPT or Claude to create a Risk Management Plan for the 6-month SMS project.</a:t>
            </a:r>
            <a:endParaRPr lang="en-US" sz="1200" dirty="0"/>
          </a:p>
        </p:txBody>
      </p:sp>
      <p:sp>
        <p:nvSpPr>
          <p:cNvPr id="11" name="Shape 8"/>
          <p:cNvSpPr/>
          <p:nvPr/>
        </p:nvSpPr>
        <p:spPr>
          <a:xfrm>
            <a:off x="7466707" y="2437328"/>
            <a:ext cx="465058" cy="22860"/>
          </a:xfrm>
          <a:prstGeom prst="roundRect">
            <a:avLst>
              <a:gd name="adj" fmla="val 1017216"/>
            </a:avLst>
          </a:prstGeom>
          <a:solidFill>
            <a:srgbClr val="D7425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7140833" y="2274451"/>
            <a:ext cx="348734" cy="348734"/>
          </a:xfrm>
          <a:prstGeom prst="roundRect">
            <a:avLst>
              <a:gd name="adj" fmla="val 66680"/>
            </a:avLst>
          </a:prstGeom>
          <a:solidFill>
            <a:srgbClr val="00002E"/>
          </a:solidFill>
          <a:ln w="1524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5722" y="2312015"/>
            <a:ext cx="218837" cy="273487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8090297" y="2327672"/>
            <a:ext cx="1823799" cy="228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2: Identify Risks</a:t>
            </a:r>
            <a:endParaRPr lang="en-US" sz="1400" dirty="0"/>
          </a:p>
        </p:txBody>
      </p:sp>
      <p:sp>
        <p:nvSpPr>
          <p:cNvPr id="15" name="Text 11"/>
          <p:cNvSpPr/>
          <p:nvPr/>
        </p:nvSpPr>
        <p:spPr>
          <a:xfrm>
            <a:off x="8090297" y="2648664"/>
            <a:ext cx="5705475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 AskYourPDF and ChatGPT to extract and categorize risks from project documents.</a:t>
            </a:r>
            <a:endParaRPr lang="en-US" sz="1200" dirty="0"/>
          </a:p>
        </p:txBody>
      </p:sp>
      <p:sp>
        <p:nvSpPr>
          <p:cNvPr id="16" name="Shape 12"/>
          <p:cNvSpPr/>
          <p:nvPr/>
        </p:nvSpPr>
        <p:spPr>
          <a:xfrm>
            <a:off x="6698635" y="3238976"/>
            <a:ext cx="465058" cy="22860"/>
          </a:xfrm>
          <a:prstGeom prst="roundRect">
            <a:avLst>
              <a:gd name="adj" fmla="val 1017216"/>
            </a:avLst>
          </a:prstGeom>
          <a:solidFill>
            <a:srgbClr val="DD785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3"/>
          <p:cNvSpPr/>
          <p:nvPr/>
        </p:nvSpPr>
        <p:spPr>
          <a:xfrm>
            <a:off x="7140833" y="3076099"/>
            <a:ext cx="348734" cy="348734"/>
          </a:xfrm>
          <a:prstGeom prst="roundRect">
            <a:avLst>
              <a:gd name="adj" fmla="val 66680"/>
            </a:avLst>
          </a:prstGeom>
          <a:solidFill>
            <a:srgbClr val="00002E"/>
          </a:solidFill>
          <a:ln w="1524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4"/>
          <p:cNvSpPr/>
          <p:nvPr/>
        </p:nvSpPr>
        <p:spPr>
          <a:xfrm>
            <a:off x="7205722" y="3113663"/>
            <a:ext cx="218837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1700" dirty="0"/>
          </a:p>
        </p:txBody>
      </p:sp>
      <p:sp>
        <p:nvSpPr>
          <p:cNvPr id="19" name="Text 15"/>
          <p:cNvSpPr/>
          <p:nvPr/>
        </p:nvSpPr>
        <p:spPr>
          <a:xfrm>
            <a:off x="3124557" y="3129320"/>
            <a:ext cx="3415546" cy="228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3: Perform Qualitative Risk Analysis</a:t>
            </a:r>
            <a:endParaRPr lang="en-US" sz="1400" dirty="0"/>
          </a:p>
        </p:txBody>
      </p:sp>
      <p:sp>
        <p:nvSpPr>
          <p:cNvPr id="20" name="Text 16"/>
          <p:cNvSpPr/>
          <p:nvPr/>
        </p:nvSpPr>
        <p:spPr>
          <a:xfrm>
            <a:off x="834628" y="3450312"/>
            <a:ext cx="5705475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Score and visualize risks with Grok and Power BI heat maps.</a:t>
            </a:r>
            <a:endParaRPr lang="en-US" sz="1200" dirty="0"/>
          </a:p>
        </p:txBody>
      </p:sp>
      <p:sp>
        <p:nvSpPr>
          <p:cNvPr id="21" name="Shape 17"/>
          <p:cNvSpPr/>
          <p:nvPr/>
        </p:nvSpPr>
        <p:spPr>
          <a:xfrm>
            <a:off x="7466707" y="4040743"/>
            <a:ext cx="465058" cy="22860"/>
          </a:xfrm>
          <a:prstGeom prst="roundRect">
            <a:avLst>
              <a:gd name="adj" fmla="val 1017216"/>
            </a:avLst>
          </a:prstGeom>
          <a:solidFill>
            <a:srgbClr val="48A8E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18"/>
          <p:cNvSpPr/>
          <p:nvPr/>
        </p:nvSpPr>
        <p:spPr>
          <a:xfrm>
            <a:off x="7140833" y="3877866"/>
            <a:ext cx="348734" cy="348734"/>
          </a:xfrm>
          <a:prstGeom prst="roundRect">
            <a:avLst>
              <a:gd name="adj" fmla="val 66680"/>
            </a:avLst>
          </a:prstGeom>
          <a:solidFill>
            <a:srgbClr val="00002E"/>
          </a:solidFill>
          <a:ln w="15240">
            <a:solidFill>
              <a:srgbClr val="48A8E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2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5722" y="3915430"/>
            <a:ext cx="218837" cy="273487"/>
          </a:xfrm>
          <a:prstGeom prst="rect">
            <a:avLst/>
          </a:prstGeom>
        </p:spPr>
      </p:pic>
      <p:sp>
        <p:nvSpPr>
          <p:cNvPr id="24" name="Text 19"/>
          <p:cNvSpPr/>
          <p:nvPr/>
        </p:nvSpPr>
        <p:spPr>
          <a:xfrm>
            <a:off x="8090297" y="3931087"/>
            <a:ext cx="3532942" cy="228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4: Perform Quantitative Risk Analysis</a:t>
            </a:r>
            <a:endParaRPr lang="en-US" sz="1400" dirty="0"/>
          </a:p>
        </p:txBody>
      </p:sp>
      <p:sp>
        <p:nvSpPr>
          <p:cNvPr id="25" name="Text 20"/>
          <p:cNvSpPr/>
          <p:nvPr/>
        </p:nvSpPr>
        <p:spPr>
          <a:xfrm>
            <a:off x="8090297" y="4252079"/>
            <a:ext cx="5705475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Simulate SMS project risks like server load or data breach using ChatGPT and Python Monte Carlo  &amp; Gemini.</a:t>
            </a:r>
            <a:endParaRPr lang="en-US" sz="1200" dirty="0"/>
          </a:p>
        </p:txBody>
      </p:sp>
      <p:sp>
        <p:nvSpPr>
          <p:cNvPr id="26" name="Shape 21"/>
          <p:cNvSpPr/>
          <p:nvPr/>
        </p:nvSpPr>
        <p:spPr>
          <a:xfrm>
            <a:off x="6698635" y="4842510"/>
            <a:ext cx="465058" cy="22860"/>
          </a:xfrm>
          <a:prstGeom prst="roundRect">
            <a:avLst>
              <a:gd name="adj" fmla="val 1017216"/>
            </a:avLst>
          </a:prstGeom>
          <a:solidFill>
            <a:srgbClr val="59ABA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7" name="Shape 22"/>
          <p:cNvSpPr/>
          <p:nvPr/>
        </p:nvSpPr>
        <p:spPr>
          <a:xfrm>
            <a:off x="7140833" y="4679633"/>
            <a:ext cx="348734" cy="348734"/>
          </a:xfrm>
          <a:prstGeom prst="roundRect">
            <a:avLst>
              <a:gd name="adj" fmla="val 66680"/>
            </a:avLst>
          </a:prstGeom>
          <a:solidFill>
            <a:srgbClr val="00002E"/>
          </a:solidFill>
          <a:ln w="15240">
            <a:solidFill>
              <a:srgbClr val="59ABA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8" name="Text 23"/>
          <p:cNvSpPr/>
          <p:nvPr/>
        </p:nvSpPr>
        <p:spPr>
          <a:xfrm>
            <a:off x="7205722" y="4717197"/>
            <a:ext cx="218837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1700" dirty="0"/>
          </a:p>
        </p:txBody>
      </p:sp>
      <p:sp>
        <p:nvSpPr>
          <p:cNvPr id="29" name="Text 24"/>
          <p:cNvSpPr/>
          <p:nvPr/>
        </p:nvSpPr>
        <p:spPr>
          <a:xfrm>
            <a:off x="4187785" y="4732853"/>
            <a:ext cx="2352318" cy="228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5: Plan Risk Responses</a:t>
            </a:r>
            <a:endParaRPr lang="en-US" sz="1400" dirty="0"/>
          </a:p>
        </p:txBody>
      </p:sp>
      <p:sp>
        <p:nvSpPr>
          <p:cNvPr id="30" name="Text 25"/>
          <p:cNvSpPr/>
          <p:nvPr/>
        </p:nvSpPr>
        <p:spPr>
          <a:xfrm>
            <a:off x="834628" y="5053846"/>
            <a:ext cx="5705475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Suggest mitigation and contingency strategies with Claude and GitHub Copilot.</a:t>
            </a:r>
            <a:endParaRPr lang="en-US" sz="1200" dirty="0"/>
          </a:p>
        </p:txBody>
      </p:sp>
      <p:sp>
        <p:nvSpPr>
          <p:cNvPr id="31" name="Shape 26"/>
          <p:cNvSpPr/>
          <p:nvPr/>
        </p:nvSpPr>
        <p:spPr>
          <a:xfrm>
            <a:off x="7466707" y="5644277"/>
            <a:ext cx="465058" cy="22860"/>
          </a:xfrm>
          <a:prstGeom prst="roundRect">
            <a:avLst>
              <a:gd name="adj" fmla="val 1017216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2" name="Shape 27"/>
          <p:cNvSpPr/>
          <p:nvPr/>
        </p:nvSpPr>
        <p:spPr>
          <a:xfrm>
            <a:off x="7140833" y="5481399"/>
            <a:ext cx="348734" cy="348734"/>
          </a:xfrm>
          <a:prstGeom prst="roundRect">
            <a:avLst>
              <a:gd name="adj" fmla="val 66680"/>
            </a:avLst>
          </a:prstGeom>
          <a:solidFill>
            <a:srgbClr val="00002E"/>
          </a:solidFill>
          <a:ln w="1524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3" name="Text 28"/>
          <p:cNvSpPr/>
          <p:nvPr/>
        </p:nvSpPr>
        <p:spPr>
          <a:xfrm>
            <a:off x="7205722" y="5518964"/>
            <a:ext cx="218837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6</a:t>
            </a:r>
            <a:endParaRPr lang="en-US" sz="1700" dirty="0"/>
          </a:p>
        </p:txBody>
      </p:sp>
      <p:sp>
        <p:nvSpPr>
          <p:cNvPr id="34" name="Text 29"/>
          <p:cNvSpPr/>
          <p:nvPr/>
        </p:nvSpPr>
        <p:spPr>
          <a:xfrm>
            <a:off x="8090297" y="5534620"/>
            <a:ext cx="2871073" cy="228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6: Implement Risk Responses</a:t>
            </a:r>
            <a:endParaRPr lang="en-US" sz="1400" dirty="0"/>
          </a:p>
        </p:txBody>
      </p:sp>
      <p:sp>
        <p:nvSpPr>
          <p:cNvPr id="35" name="Text 30"/>
          <p:cNvSpPr/>
          <p:nvPr/>
        </p:nvSpPr>
        <p:spPr>
          <a:xfrm>
            <a:off x="8090297" y="5855613"/>
            <a:ext cx="5705475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Generate task plans and communications using ChatGPT and Notion AI.</a:t>
            </a:r>
            <a:endParaRPr lang="en-US" sz="1200" dirty="0"/>
          </a:p>
        </p:txBody>
      </p:sp>
      <p:sp>
        <p:nvSpPr>
          <p:cNvPr id="36" name="Shape 31"/>
          <p:cNvSpPr/>
          <p:nvPr/>
        </p:nvSpPr>
        <p:spPr>
          <a:xfrm>
            <a:off x="6698635" y="6446044"/>
            <a:ext cx="465058" cy="22860"/>
          </a:xfrm>
          <a:prstGeom prst="roundRect">
            <a:avLst>
              <a:gd name="adj" fmla="val 1017216"/>
            </a:avLst>
          </a:prstGeom>
          <a:solidFill>
            <a:srgbClr val="D7425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7" name="Shape 32"/>
          <p:cNvSpPr/>
          <p:nvPr/>
        </p:nvSpPr>
        <p:spPr>
          <a:xfrm>
            <a:off x="7140833" y="6283166"/>
            <a:ext cx="348734" cy="348734"/>
          </a:xfrm>
          <a:prstGeom prst="roundRect">
            <a:avLst>
              <a:gd name="adj" fmla="val 66680"/>
            </a:avLst>
          </a:prstGeom>
          <a:solidFill>
            <a:srgbClr val="00002E"/>
          </a:solidFill>
          <a:ln w="1524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8" name="Text 33"/>
          <p:cNvSpPr/>
          <p:nvPr/>
        </p:nvSpPr>
        <p:spPr>
          <a:xfrm>
            <a:off x="7205722" y="6320730"/>
            <a:ext cx="218837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7</a:t>
            </a:r>
            <a:endParaRPr lang="en-US" sz="1700" dirty="0"/>
          </a:p>
        </p:txBody>
      </p:sp>
      <p:sp>
        <p:nvSpPr>
          <p:cNvPr id="39" name="Text 34"/>
          <p:cNvSpPr/>
          <p:nvPr/>
        </p:nvSpPr>
        <p:spPr>
          <a:xfrm>
            <a:off x="4716304" y="6336387"/>
            <a:ext cx="1823799" cy="228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7: Monitor Risks</a:t>
            </a:r>
            <a:endParaRPr lang="en-US" sz="1400" dirty="0"/>
          </a:p>
        </p:txBody>
      </p:sp>
      <p:sp>
        <p:nvSpPr>
          <p:cNvPr id="40" name="Text 35"/>
          <p:cNvSpPr/>
          <p:nvPr/>
        </p:nvSpPr>
        <p:spPr>
          <a:xfrm>
            <a:off x="834628" y="6657380"/>
            <a:ext cx="5705475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5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Build a live risk dashboard and generate audit reports with Claude.</a:t>
            </a:r>
            <a:endParaRPr lang="en-US" sz="12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Output image">
            <a:extLst>
              <a:ext uri="{FF2B5EF4-FFF2-40B4-BE49-F238E27FC236}">
                <a16:creationId xmlns:a16="http://schemas.microsoft.com/office/drawing/2014/main" id="{8BECCB72-E360-650C-3E43-F3A1B6755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297" y="1492469"/>
            <a:ext cx="11380386" cy="5661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1">
            <a:extLst>
              <a:ext uri="{FF2B5EF4-FFF2-40B4-BE49-F238E27FC236}">
                <a16:creationId xmlns:a16="http://schemas.microsoft.com/office/drawing/2014/main" id="{F103E642-A81B-3FC5-5508-DB11CEEB0481}"/>
              </a:ext>
            </a:extLst>
          </p:cNvPr>
          <p:cNvSpPr/>
          <p:nvPr/>
        </p:nvSpPr>
        <p:spPr>
          <a:xfrm>
            <a:off x="834628" y="655796"/>
            <a:ext cx="6912769" cy="456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Automation </a:t>
            </a:r>
            <a:r>
              <a:rPr lang="en-US" sz="2850" dirty="0" err="1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Feasbility</a:t>
            </a:r>
            <a:r>
              <a:rPr lang="en-US" sz="2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in Risk Management Processes</a:t>
            </a:r>
            <a:endParaRPr lang="en-US" sz="2850" dirty="0"/>
          </a:p>
        </p:txBody>
      </p:sp>
    </p:spTree>
    <p:extLst>
      <p:ext uri="{BB962C8B-B14F-4D97-AF65-F5344CB8AC3E}">
        <p14:creationId xmlns:p14="http://schemas.microsoft.com/office/powerpoint/2010/main" val="3082931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0423" y="703183"/>
            <a:ext cx="6502718" cy="411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7 PMBOK Risk Management Processes</a:t>
            </a:r>
            <a:endParaRPr lang="en-US" sz="2550" dirty="0"/>
          </a:p>
        </p:txBody>
      </p:sp>
      <p:sp>
        <p:nvSpPr>
          <p:cNvPr id="4" name="Shape 1"/>
          <p:cNvSpPr/>
          <p:nvPr/>
        </p:nvSpPr>
        <p:spPr>
          <a:xfrm>
            <a:off x="6240423" y="1324928"/>
            <a:ext cx="545425" cy="793909"/>
          </a:xfrm>
          <a:prstGeom prst="roundRect">
            <a:avLst>
              <a:gd name="adj" fmla="val 38513"/>
            </a:avLst>
          </a:prstGeom>
          <a:solidFill>
            <a:srgbClr val="00002E"/>
          </a:solidFill>
          <a:ln w="1524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414730" y="1598771"/>
            <a:ext cx="19681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925866" y="1464945"/>
            <a:ext cx="1728192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Plan Risk Management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6925866" y="1754862"/>
            <a:ext cx="3480554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Define how to approach and plan risk activities effectively.</a:t>
            </a:r>
            <a:endParaRPr lang="en-US" sz="1100" dirty="0"/>
          </a:p>
        </p:txBody>
      </p:sp>
      <p:sp>
        <p:nvSpPr>
          <p:cNvPr id="8" name="Shape 5"/>
          <p:cNvSpPr/>
          <p:nvPr/>
        </p:nvSpPr>
        <p:spPr>
          <a:xfrm>
            <a:off x="6855857" y="2115026"/>
            <a:ext cx="6950512" cy="7620"/>
          </a:xfrm>
          <a:prstGeom prst="roundRect">
            <a:avLst>
              <a:gd name="adj" fmla="val 2756652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6240423" y="2188845"/>
            <a:ext cx="1090851" cy="793909"/>
          </a:xfrm>
          <a:prstGeom prst="roundRect">
            <a:avLst>
              <a:gd name="adj" fmla="val 26459"/>
            </a:avLst>
          </a:prstGeom>
          <a:solidFill>
            <a:srgbClr val="00002E"/>
          </a:solidFill>
          <a:ln w="1524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6687383" y="2462689"/>
            <a:ext cx="19681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471291" y="2328863"/>
            <a:ext cx="1647468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Identify Risks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7471291" y="2618780"/>
            <a:ext cx="3288744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Recognize potential risks that could impact the project.</a:t>
            </a:r>
            <a:endParaRPr lang="en-US" sz="1100" dirty="0"/>
          </a:p>
        </p:txBody>
      </p:sp>
      <p:sp>
        <p:nvSpPr>
          <p:cNvPr id="13" name="Shape 10"/>
          <p:cNvSpPr/>
          <p:nvPr/>
        </p:nvSpPr>
        <p:spPr>
          <a:xfrm>
            <a:off x="7401282" y="2978944"/>
            <a:ext cx="6405086" cy="7620"/>
          </a:xfrm>
          <a:prstGeom prst="roundRect">
            <a:avLst>
              <a:gd name="adj" fmla="val 2756652"/>
            </a:avLst>
          </a:prstGeom>
          <a:solidFill>
            <a:srgbClr val="D7425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1"/>
          <p:cNvSpPr/>
          <p:nvPr/>
        </p:nvSpPr>
        <p:spPr>
          <a:xfrm>
            <a:off x="6240423" y="3052763"/>
            <a:ext cx="1636276" cy="793909"/>
          </a:xfrm>
          <a:prstGeom prst="roundRect">
            <a:avLst>
              <a:gd name="adj" fmla="val 26459"/>
            </a:avLst>
          </a:prstGeom>
          <a:solidFill>
            <a:srgbClr val="00002E"/>
          </a:solidFill>
          <a:ln w="1524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6960156" y="3326606"/>
            <a:ext cx="19681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8016716" y="3192780"/>
            <a:ext cx="2513647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Perform Qualitative Risk Analysis</a:t>
            </a:r>
            <a:endParaRPr lang="en-US" sz="1250" dirty="0"/>
          </a:p>
        </p:txBody>
      </p:sp>
      <p:sp>
        <p:nvSpPr>
          <p:cNvPr id="17" name="Text 14"/>
          <p:cNvSpPr/>
          <p:nvPr/>
        </p:nvSpPr>
        <p:spPr>
          <a:xfrm>
            <a:off x="8016716" y="3482697"/>
            <a:ext cx="2956560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Assess risks based on their likelihood and impact.</a:t>
            </a:r>
            <a:endParaRPr lang="en-US" sz="1100" dirty="0"/>
          </a:p>
        </p:txBody>
      </p:sp>
      <p:sp>
        <p:nvSpPr>
          <p:cNvPr id="18" name="Shape 15"/>
          <p:cNvSpPr/>
          <p:nvPr/>
        </p:nvSpPr>
        <p:spPr>
          <a:xfrm>
            <a:off x="7946708" y="3842861"/>
            <a:ext cx="5859661" cy="7620"/>
          </a:xfrm>
          <a:prstGeom prst="roundRect">
            <a:avLst>
              <a:gd name="adj" fmla="val 2756652"/>
            </a:avLst>
          </a:prstGeom>
          <a:solidFill>
            <a:srgbClr val="DD785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6"/>
          <p:cNvSpPr/>
          <p:nvPr/>
        </p:nvSpPr>
        <p:spPr>
          <a:xfrm>
            <a:off x="6240423" y="3916680"/>
            <a:ext cx="2181701" cy="793909"/>
          </a:xfrm>
          <a:prstGeom prst="roundRect">
            <a:avLst>
              <a:gd name="adj" fmla="val 26459"/>
            </a:avLst>
          </a:prstGeom>
          <a:solidFill>
            <a:srgbClr val="00002E"/>
          </a:solidFill>
          <a:ln w="15240">
            <a:solidFill>
              <a:srgbClr val="48A8E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Text 17"/>
          <p:cNvSpPr/>
          <p:nvPr/>
        </p:nvSpPr>
        <p:spPr>
          <a:xfrm>
            <a:off x="7232809" y="4190524"/>
            <a:ext cx="19681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1550" dirty="0"/>
          </a:p>
        </p:txBody>
      </p:sp>
      <p:sp>
        <p:nvSpPr>
          <p:cNvPr id="21" name="Text 18"/>
          <p:cNvSpPr/>
          <p:nvPr/>
        </p:nvSpPr>
        <p:spPr>
          <a:xfrm>
            <a:off x="8562142" y="4056698"/>
            <a:ext cx="2619732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Perform Quantitative Risk Analysis</a:t>
            </a:r>
            <a:endParaRPr lang="en-US" sz="1250" dirty="0"/>
          </a:p>
        </p:txBody>
      </p:sp>
      <p:sp>
        <p:nvSpPr>
          <p:cNvPr id="22" name="Text 19"/>
          <p:cNvSpPr/>
          <p:nvPr/>
        </p:nvSpPr>
        <p:spPr>
          <a:xfrm>
            <a:off x="8562142" y="4346615"/>
            <a:ext cx="3569732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Quantify risks using numerical methods for better precision.</a:t>
            </a:r>
            <a:endParaRPr lang="en-US" sz="1100" dirty="0"/>
          </a:p>
        </p:txBody>
      </p:sp>
      <p:sp>
        <p:nvSpPr>
          <p:cNvPr id="23" name="Shape 20"/>
          <p:cNvSpPr/>
          <p:nvPr/>
        </p:nvSpPr>
        <p:spPr>
          <a:xfrm>
            <a:off x="8492133" y="4706779"/>
            <a:ext cx="5314236" cy="7620"/>
          </a:xfrm>
          <a:prstGeom prst="roundRect">
            <a:avLst>
              <a:gd name="adj" fmla="val 2756652"/>
            </a:avLst>
          </a:prstGeom>
          <a:solidFill>
            <a:srgbClr val="48A8E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Shape 21"/>
          <p:cNvSpPr/>
          <p:nvPr/>
        </p:nvSpPr>
        <p:spPr>
          <a:xfrm>
            <a:off x="6240423" y="4780598"/>
            <a:ext cx="2727127" cy="793909"/>
          </a:xfrm>
          <a:prstGeom prst="roundRect">
            <a:avLst>
              <a:gd name="adj" fmla="val 26459"/>
            </a:avLst>
          </a:prstGeom>
          <a:solidFill>
            <a:srgbClr val="00002E"/>
          </a:solidFill>
          <a:ln w="15240">
            <a:solidFill>
              <a:srgbClr val="59ABA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5" name="Text 22"/>
          <p:cNvSpPr/>
          <p:nvPr/>
        </p:nvSpPr>
        <p:spPr>
          <a:xfrm>
            <a:off x="7505581" y="5054441"/>
            <a:ext cx="19681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1550" dirty="0"/>
          </a:p>
        </p:txBody>
      </p:sp>
      <p:sp>
        <p:nvSpPr>
          <p:cNvPr id="26" name="Text 23"/>
          <p:cNvSpPr/>
          <p:nvPr/>
        </p:nvSpPr>
        <p:spPr>
          <a:xfrm>
            <a:off x="9107567" y="4920615"/>
            <a:ext cx="1647468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Plan Risk Responses</a:t>
            </a:r>
            <a:endParaRPr lang="en-US" sz="1250" dirty="0"/>
          </a:p>
        </p:txBody>
      </p:sp>
      <p:sp>
        <p:nvSpPr>
          <p:cNvPr id="27" name="Text 24"/>
          <p:cNvSpPr/>
          <p:nvPr/>
        </p:nvSpPr>
        <p:spPr>
          <a:xfrm>
            <a:off x="9107567" y="5210532"/>
            <a:ext cx="3691890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Develop options to enhance opportunities and reduce threats.</a:t>
            </a:r>
            <a:endParaRPr lang="en-US" sz="1100" dirty="0"/>
          </a:p>
        </p:txBody>
      </p:sp>
      <p:sp>
        <p:nvSpPr>
          <p:cNvPr id="28" name="Shape 25"/>
          <p:cNvSpPr/>
          <p:nvPr/>
        </p:nvSpPr>
        <p:spPr>
          <a:xfrm>
            <a:off x="9037558" y="5570696"/>
            <a:ext cx="4768810" cy="7620"/>
          </a:xfrm>
          <a:prstGeom prst="roundRect">
            <a:avLst>
              <a:gd name="adj" fmla="val 2756652"/>
            </a:avLst>
          </a:prstGeom>
          <a:solidFill>
            <a:srgbClr val="59ABA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9" name="Shape 26"/>
          <p:cNvSpPr/>
          <p:nvPr/>
        </p:nvSpPr>
        <p:spPr>
          <a:xfrm>
            <a:off x="6240423" y="5644515"/>
            <a:ext cx="3272552" cy="793909"/>
          </a:xfrm>
          <a:prstGeom prst="roundRect">
            <a:avLst>
              <a:gd name="adj" fmla="val 26459"/>
            </a:avLst>
          </a:prstGeom>
          <a:solidFill>
            <a:srgbClr val="00002E"/>
          </a:solidFill>
          <a:ln w="1524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0" name="Text 27"/>
          <p:cNvSpPr/>
          <p:nvPr/>
        </p:nvSpPr>
        <p:spPr>
          <a:xfrm>
            <a:off x="7778234" y="5918359"/>
            <a:ext cx="19681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6</a:t>
            </a:r>
            <a:endParaRPr lang="en-US" sz="1550" dirty="0"/>
          </a:p>
        </p:txBody>
      </p:sp>
      <p:sp>
        <p:nvSpPr>
          <p:cNvPr id="31" name="Text 28"/>
          <p:cNvSpPr/>
          <p:nvPr/>
        </p:nvSpPr>
        <p:spPr>
          <a:xfrm>
            <a:off x="9652992" y="5784532"/>
            <a:ext cx="2021800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Implement Risk Responses</a:t>
            </a:r>
            <a:endParaRPr lang="en-US" sz="1250" dirty="0"/>
          </a:p>
        </p:txBody>
      </p:sp>
      <p:sp>
        <p:nvSpPr>
          <p:cNvPr id="32" name="Text 29"/>
          <p:cNvSpPr/>
          <p:nvPr/>
        </p:nvSpPr>
        <p:spPr>
          <a:xfrm>
            <a:off x="9652992" y="6074450"/>
            <a:ext cx="3597116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Apply the planned risk response strategies during execution.</a:t>
            </a:r>
            <a:endParaRPr lang="en-US" sz="1100" dirty="0"/>
          </a:p>
        </p:txBody>
      </p:sp>
      <p:sp>
        <p:nvSpPr>
          <p:cNvPr id="33" name="Shape 30"/>
          <p:cNvSpPr/>
          <p:nvPr/>
        </p:nvSpPr>
        <p:spPr>
          <a:xfrm>
            <a:off x="9582983" y="6434614"/>
            <a:ext cx="4223385" cy="7620"/>
          </a:xfrm>
          <a:prstGeom prst="roundRect">
            <a:avLst>
              <a:gd name="adj" fmla="val 2756652"/>
            </a:avLst>
          </a:prstGeom>
          <a:solidFill>
            <a:srgbClr val="F2B42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4" name="Shape 31"/>
          <p:cNvSpPr/>
          <p:nvPr/>
        </p:nvSpPr>
        <p:spPr>
          <a:xfrm>
            <a:off x="6240423" y="6508433"/>
            <a:ext cx="3817977" cy="1017865"/>
          </a:xfrm>
          <a:prstGeom prst="roundRect">
            <a:avLst>
              <a:gd name="adj" fmla="val 20637"/>
            </a:avLst>
          </a:prstGeom>
          <a:solidFill>
            <a:srgbClr val="00002E"/>
          </a:solidFill>
          <a:ln w="1524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35" name="Text 32"/>
          <p:cNvSpPr/>
          <p:nvPr/>
        </p:nvSpPr>
        <p:spPr>
          <a:xfrm>
            <a:off x="8051006" y="6894314"/>
            <a:ext cx="19681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7</a:t>
            </a:r>
            <a:endParaRPr lang="en-US" sz="1550" dirty="0"/>
          </a:p>
        </p:txBody>
      </p:sp>
      <p:sp>
        <p:nvSpPr>
          <p:cNvPr id="36" name="Text 33"/>
          <p:cNvSpPr/>
          <p:nvPr/>
        </p:nvSpPr>
        <p:spPr>
          <a:xfrm>
            <a:off x="10198418" y="6648450"/>
            <a:ext cx="1647468" cy="205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Monitor Risks</a:t>
            </a:r>
            <a:endParaRPr lang="en-US" sz="1250" dirty="0"/>
          </a:p>
        </p:txBody>
      </p:sp>
      <p:sp>
        <p:nvSpPr>
          <p:cNvPr id="37" name="Text 34"/>
          <p:cNvSpPr/>
          <p:nvPr/>
        </p:nvSpPr>
        <p:spPr>
          <a:xfrm>
            <a:off x="10198418" y="6938367"/>
            <a:ext cx="3537942" cy="447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Track identified risks and discover new ones as project evolves.</a:t>
            </a:r>
            <a:endParaRPr lang="en-US" sz="11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110" y="960177"/>
            <a:ext cx="5822752" cy="457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Challenges in Risk Management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837724" y="2371038"/>
            <a:ext cx="12954952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Context Sensitivity:</a:t>
            </a: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AI misses unique institutional policies and stakeholder nuances.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37724" y="3085815"/>
            <a:ext cx="12954952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Input Quality:</a:t>
            </a: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Structured, clear data is essential for accurate AI outputs.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837724" y="3800593"/>
            <a:ext cx="12954952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Human Oversight:</a:t>
            </a: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Experts must validate AI-generated risk plans and simulations.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837724" y="4429007"/>
            <a:ext cx="12954952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Technical Expertise:</a:t>
            </a: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Interpreting AI analysis like simulations demands skilled knowledge.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837724" y="5152009"/>
            <a:ext cx="12954952" cy="248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Emotional Intelligence:</a:t>
            </a:r>
            <a:r>
              <a:rPr lang="en-US" sz="24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AI lacks insight into political, cultural, and behavioral risks.</a:t>
            </a:r>
            <a:endParaRPr lang="en-US" sz="24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54267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Takeaways – AI’s Impact on Risk Management for SMS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641050"/>
            <a:ext cx="598408" cy="5984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44787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Enhanced Efficiency: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4974312"/>
            <a:ext cx="301430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GenAI tools accelerated all 7 risk management processes significantly.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1233" y="3641050"/>
            <a:ext cx="598408" cy="5984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51233" y="44787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Streamlined Tasks: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51233" y="4974312"/>
            <a:ext cx="301430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Brainstorming, simulations, and register updates became near-instantaneous.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4743" y="3641050"/>
            <a:ext cx="598408" cy="5984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64743" y="4478774"/>
            <a:ext cx="3014305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Human Judgment Essential: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64743" y="5326261"/>
            <a:ext cx="301430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supports but does not replace context-sensitive decisions.</a:t>
            </a:r>
            <a:endParaRPr lang="en-US" sz="18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78252" y="3641050"/>
            <a:ext cx="598408" cy="59840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78252" y="4478774"/>
            <a:ext cx="3014424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Proactive Risk Handling: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78252" y="5326261"/>
            <a:ext cx="301442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enabled faster, clearer anticipation and response to risks.</a:t>
            </a:r>
            <a:endParaRPr lang="en-US" sz="185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629025"/>
            <a:ext cx="8022788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650"/>
              </a:lnSpc>
              <a:buNone/>
            </a:pPr>
            <a:r>
              <a:rPr lang="en-US" sz="6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                    Thank You!</a:t>
            </a:r>
            <a:endParaRPr lang="en-US" sz="6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85762"/>
            <a:ext cx="10036373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TRADITIONAL APPROACH FOR PLANING RISK MANAGEMENT 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837724" y="3186827"/>
            <a:ext cx="12954952" cy="2757011"/>
          </a:xfrm>
          <a:prstGeom prst="roundRect">
            <a:avLst>
              <a:gd name="adj" fmla="val 1302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45344" y="3194447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84659" y="3345656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Element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58326" y="3345656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Details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3879890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084659" y="403109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Inputs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558326" y="403109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Project Charter, PM Plan, EEFs, OPAs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565333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84659" y="471654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Tools &amp; Techniques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471654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Expert Judgment, Meetings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5250775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084659" y="540198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Outputs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8326" y="540198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Management Plan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32366"/>
            <a:ext cx="853082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POWERED ENHANCEMENTS 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895356"/>
            <a:ext cx="12954952" cy="1266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Prompt Used :- You are an expert project risk manager. Create a comprehensive Risk Management Plan for a new university-level Student Management System (SMS) project. The system must support functionalities such as: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352127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Student registration and course enrollment 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98799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Academic calendar integration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45472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Grading and assessments 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92144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Personal student data storage (sensitive PII) 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38817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Admin and faculty access controls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6130171"/>
            <a:ext cx="12954952" cy="1266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Assume the project duration is 6 months and is handled by a university IT team. Highlight risks such as exam-week server load, FERPA compliance issues, grading errors, and user resistance.</a:t>
            </a:r>
            <a:endParaRPr lang="en-US" sz="2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9507" y="643890"/>
            <a:ext cx="5009436" cy="550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CLAUDE gave us ?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819507" y="1569363"/>
            <a:ext cx="12991386" cy="2713196"/>
          </a:xfrm>
          <a:prstGeom prst="roundRect">
            <a:avLst>
              <a:gd name="adj" fmla="val 1035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27127" y="1576983"/>
            <a:ext cx="12976146" cy="5395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14413" y="1696998"/>
            <a:ext cx="610969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Section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7506295" y="1696998"/>
            <a:ext cx="610969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Claude's Generated Output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827127" y="2116574"/>
            <a:ext cx="12976146" cy="5395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014413" y="2236589"/>
            <a:ext cx="610969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Categories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7506295" y="2236589"/>
            <a:ext cx="610969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Technical, Compliance, Schedule, Stakeholder</a:t>
            </a:r>
            <a:endParaRPr lang="en-US" sz="1450" dirty="0"/>
          </a:p>
        </p:txBody>
      </p:sp>
      <p:sp>
        <p:nvSpPr>
          <p:cNvPr id="10" name="Shape 8"/>
          <p:cNvSpPr/>
          <p:nvPr/>
        </p:nvSpPr>
        <p:spPr>
          <a:xfrm>
            <a:off x="827127" y="2656165"/>
            <a:ext cx="12976146" cy="5395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14413" y="2776180"/>
            <a:ext cx="610969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Roles &amp; Responsibilities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06295" y="2776180"/>
            <a:ext cx="610969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Clear matrix for PM, QA, Security, etc.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827127" y="3195757"/>
            <a:ext cx="12976146" cy="5395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014413" y="3315772"/>
            <a:ext cx="610969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Matrix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7506295" y="3315772"/>
            <a:ext cx="610969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Probability × Impact scale (1–5), response strategy matrix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827127" y="3735348"/>
            <a:ext cx="12976146" cy="5395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1014413" y="3855363"/>
            <a:ext cx="610969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7506295" y="3855363"/>
            <a:ext cx="6109692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21" name="Text 17"/>
          <p:cNvSpPr/>
          <p:nvPr/>
        </p:nvSpPr>
        <p:spPr>
          <a:xfrm>
            <a:off x="5309354" y="7173754"/>
            <a:ext cx="4025265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1B95C33D-D1BC-710E-772E-C210635572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851" y="4531709"/>
            <a:ext cx="5152697" cy="3435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75C88C6-C7E5-D3D0-738D-0820E3C88C85}"/>
              </a:ext>
            </a:extLst>
          </p:cNvPr>
          <p:cNvSpPr/>
          <p:nvPr/>
        </p:nvSpPr>
        <p:spPr>
          <a:xfrm>
            <a:off x="819507" y="643890"/>
            <a:ext cx="5009436" cy="550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CLAUDE gave us ?</a:t>
            </a:r>
            <a:endParaRPr lang="en-US" sz="34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683BD4-DD6D-B498-EE96-A18EEEE640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858"/>
          <a:stretch/>
        </p:blipFill>
        <p:spPr>
          <a:xfrm>
            <a:off x="627907" y="2638095"/>
            <a:ext cx="6098713" cy="33843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EC03CC-3AB2-BA1B-C5F5-3CBD236018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7114"/>
          <a:stretch/>
        </p:blipFill>
        <p:spPr>
          <a:xfrm>
            <a:off x="7556939" y="2638095"/>
            <a:ext cx="6266878" cy="344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756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02738"/>
            <a:ext cx="8314373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TRADITIONAL APPROACH FOR IDENTIFYING RISKS 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837724" y="2803803"/>
            <a:ext cx="12954952" cy="3523059"/>
          </a:xfrm>
          <a:prstGeom prst="roundRect">
            <a:avLst>
              <a:gd name="adj" fmla="val 1019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845344" y="2811423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84659" y="296263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Element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58326" y="296263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Details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3496866"/>
            <a:ext cx="12939713" cy="10684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084659" y="364807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Inputs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558326" y="3648075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Project Charter, Requirements Docs, Stakeholder Register, Assumption Log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565333"/>
            <a:ext cx="12939713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84659" y="471654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Tools &amp; Techniques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4716542"/>
            <a:ext cx="59874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Expert Judgment, Brainstorming, Interviews, Checklists, SWOT Analysis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5633799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084659" y="578500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Outputs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8326" y="578500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Initial Risk Register, Risk Report (optional)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9254" y="605671"/>
            <a:ext cx="7120533" cy="587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POWERED ENHANCEMENTS 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699254" y="1592937"/>
            <a:ext cx="13231892" cy="3016568"/>
          </a:xfrm>
          <a:prstGeom prst="roundRect">
            <a:avLst>
              <a:gd name="adj" fmla="val 993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06874" y="1600557"/>
            <a:ext cx="13215223" cy="5743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908090" y="1727954"/>
            <a:ext cx="4001214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Tool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5316498" y="1727954"/>
            <a:ext cx="3997404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Role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721096" y="1727954"/>
            <a:ext cx="4001214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What It Does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06874" y="2174915"/>
            <a:ext cx="13215223" cy="121348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908090" y="2302312"/>
            <a:ext cx="4001214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AskYourPDF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5316498" y="2302312"/>
            <a:ext cx="3997404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Document Risk Extractor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9721096" y="2302312"/>
            <a:ext cx="4001214" cy="958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Scans PDFs like risk plans or meeting transcripts, requirements Docs to extract and group project risks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06874" y="3388400"/>
            <a:ext cx="13215223" cy="121348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08090" y="3515797"/>
            <a:ext cx="4001214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ChatGPT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5316498" y="3515797"/>
            <a:ext cx="3997404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Risk Categorization Assistant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9721096" y="3515797"/>
            <a:ext cx="4001214" cy="958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Generates and organizes risks into categories (Technical, Compliance, Stakeholder, etc.) based on project context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699254" y="4909185"/>
            <a:ext cx="2820948" cy="352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Prompt Used :- 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699254" y="5561409"/>
            <a:ext cx="13231892" cy="1057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You are a project risk analyst. Based on the implementation of a university-level Student Management System (SMS), list 10 realistic project risks grouped by category: Technical, Compliance, Stakeholder, Operational, and Schedule. For each risk, include a one-line description.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699254" y="6918722"/>
            <a:ext cx="13231892" cy="705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Refer to real-world risk examples or patterns found in case studies, research papers, or post-implementation reports of similar EdTech or SIS (Student Information System) projects where possible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2129</Words>
  <Application>Microsoft Office PowerPoint</Application>
  <PresentationFormat>Custom</PresentationFormat>
  <Paragraphs>280</Paragraphs>
  <Slides>32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PT Sans</vt:lpstr>
      <vt:lpstr>Nunito Semi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Rishika Katna</cp:lastModifiedBy>
  <cp:revision>4</cp:revision>
  <dcterms:created xsi:type="dcterms:W3CDTF">2025-05-05T18:35:35Z</dcterms:created>
  <dcterms:modified xsi:type="dcterms:W3CDTF">2025-05-06T00:07:54Z</dcterms:modified>
</cp:coreProperties>
</file>